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97" r:id="rId6"/>
    <p:sldId id="276" r:id="rId7"/>
    <p:sldId id="298" r:id="rId8"/>
    <p:sldId id="285" r:id="rId9"/>
    <p:sldId id="279" r:id="rId10"/>
    <p:sldId id="286" r:id="rId11"/>
    <p:sldId id="301" r:id="rId12"/>
    <p:sldId id="289" r:id="rId13"/>
    <p:sldId id="287" r:id="rId14"/>
    <p:sldId id="288" r:id="rId15"/>
    <p:sldId id="296" r:id="rId16"/>
    <p:sldId id="299" r:id="rId17"/>
    <p:sldId id="300" r:id="rId18"/>
    <p:sldId id="290" r:id="rId19"/>
    <p:sldId id="293" r:id="rId20"/>
    <p:sldId id="294" r:id="rId21"/>
    <p:sldId id="295" r:id="rId22"/>
    <p:sldId id="280" r:id="rId23"/>
    <p:sldId id="304" r:id="rId24"/>
    <p:sldId id="305" r:id="rId25"/>
    <p:sldId id="283" r:id="rId26"/>
    <p:sldId id="272" r:id="rId27"/>
    <p:sldId id="284" r:id="rId28"/>
    <p:sldId id="266" r:id="rId29"/>
  </p:sldIdLst>
  <p:sldSz cx="18288000" cy="10287000"/>
  <p:notesSz cx="6858000" cy="9144000"/>
  <p:embeddedFontLst>
    <p:embeddedFont>
      <p:font typeface="나눔고딕 ExtraBold" panose="020D0904000000000000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윤고딕 Medium" panose="020B0600000101010101" charset="-127"/>
      <p:regular r:id="rId33"/>
    </p:embeddedFont>
    <p:embeddedFont>
      <p:font typeface="나눔고딕" panose="020D0604000000000000" pitchFamily="50" charset="-127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6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b.or.kr/r-one/main.do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85408" y="3098838"/>
            <a:ext cx="1843080" cy="18430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98561" y="3982641"/>
            <a:ext cx="1124623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en-US" sz="60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 / 30 </a:t>
            </a:r>
            <a:r>
              <a:rPr lang="ko-KR" altLang="en-US" sz="60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endParaRPr lang="en-US" altLang="ko-KR" sz="6000" dirty="0" smtClean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60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60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분포와 상권</a:t>
            </a:r>
            <a:endParaRPr lang="en-US" sz="60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800" y="495300"/>
            <a:ext cx="3236197" cy="78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5"/>
              </a:lnSpc>
            </a:pPr>
            <a:r>
              <a:rPr lang="en-US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K-</a:t>
            </a:r>
            <a:r>
              <a:rPr lang="ko-KR" altLang="en-US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디지털 트레이닝 </a:t>
            </a:r>
            <a:endParaRPr lang="en-US" altLang="ko-KR" sz="24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3175"/>
              </a:lnSpc>
            </a:pPr>
            <a:r>
              <a:rPr lang="ko-KR" altLang="en-US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프로젝트</a:t>
            </a:r>
            <a:r>
              <a:rPr lang="en-US" altLang="ko-KR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en-US" sz="24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59545" y="9220200"/>
            <a:ext cx="3043315" cy="38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5"/>
              </a:lnSpc>
            </a:pPr>
            <a:r>
              <a:rPr lang="ko-KR" altLang="en-US" sz="2268" dirty="0" err="1" smtClean="0">
                <a:solidFill>
                  <a:srgbClr val="663300"/>
                </a:solidFill>
                <a:ea typeface="윤고딕 Medium"/>
              </a:rPr>
              <a:t>송진석</a:t>
            </a:r>
            <a:endParaRPr lang="en-US" sz="2268" dirty="0">
              <a:solidFill>
                <a:srgbClr val="663300"/>
              </a:solidFill>
              <a:ea typeface="윤고딕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2024</a:t>
            </a: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6" y="-3464"/>
            <a:ext cx="1201100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48596"/>
              </p:ext>
            </p:extLst>
          </p:nvPr>
        </p:nvGraphicFramePr>
        <p:xfrm>
          <a:off x="533400" y="2705100"/>
          <a:ext cx="17373600" cy="594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70691210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7258953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69161498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65165219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27635145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99605643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3737625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10225619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9492547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76059463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34241729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178268128"/>
                    </a:ext>
                  </a:extLst>
                </a:gridCol>
              </a:tblGrid>
              <a:tr h="660400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신림동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을지로동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1·2·3·4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65457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신림동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을지로동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영등포동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1·2·3·4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43446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2024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신림동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을지로동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1·2·3·4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가산동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19036"/>
                  </a:ext>
                </a:extLst>
              </a:tr>
              <a:tr h="660400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r>
                        <a:rPr lang="ko-KR" alt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사근동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혜화동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이문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상도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동선동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낙성대동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8822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사근동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혜화동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이문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상도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동선동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정릉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882308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2024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사근동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혜화동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이문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동선동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낙성대동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정릉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97601"/>
                  </a:ext>
                </a:extLst>
              </a:tr>
              <a:tr h="660400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</a:t>
                      </a:r>
                      <a:r>
                        <a:rPr lang="ko-KR" alt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가양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문정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대치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삼전동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3967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가양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대치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삼전동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한강로동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잠실본동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901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2024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문정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한강로동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대치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삼전동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가양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79377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4600" y="8953500"/>
            <a:ext cx="1341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 상위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지역은 변동이 거의 없음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- 30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 상위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지역은 상대적으로 많은 변화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474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 분포는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96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연도별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 b="13889"/>
          <a:stretch/>
        </p:blipFill>
        <p:spPr>
          <a:xfrm>
            <a:off x="6261756" y="31173"/>
            <a:ext cx="12026243" cy="32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b="14583"/>
          <a:stretch/>
        </p:blipFill>
        <p:spPr>
          <a:xfrm>
            <a:off x="6261756" y="3558137"/>
            <a:ext cx="12026244" cy="324000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6" y="7085100"/>
            <a:ext cx="1202624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2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지역특성 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8" y="17222"/>
            <a:ext cx="120262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지역특성 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7" y="-38100"/>
            <a:ext cx="1201100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1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2990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거주비율이 높은 지역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(top10)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</a:t>
            </a:r>
            <a:endParaRPr lang="en-US" altLang="ko-KR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지역특성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5820"/>
              </p:ext>
            </p:extLst>
          </p:nvPr>
        </p:nvGraphicFramePr>
        <p:xfrm>
          <a:off x="6522731" y="0"/>
          <a:ext cx="11765269" cy="10287002"/>
        </p:xfrm>
        <a:graphic>
          <a:graphicData uri="http://schemas.openxmlformats.org/drawingml/2006/table">
            <a:tbl>
              <a:tblPr/>
              <a:tblGrid>
                <a:gridCol w="2700778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ctr" fontAlgn="b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sz="18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35550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054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956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030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8829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3039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197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452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8875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59693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13006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71586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40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2990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거주비율이 높은 지역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(top10)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</a:t>
            </a:r>
            <a:endParaRPr lang="en-US" altLang="ko-KR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22859"/>
              </p:ext>
            </p:extLst>
          </p:nvPr>
        </p:nvGraphicFramePr>
        <p:xfrm>
          <a:off x="6522731" y="0"/>
          <a:ext cx="11765269" cy="10287002"/>
        </p:xfrm>
        <a:graphic>
          <a:graphicData uri="http://schemas.openxmlformats.org/drawingml/2006/table">
            <a:tbl>
              <a:tblPr/>
              <a:tblGrid>
                <a:gridCol w="2700778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78202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7661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956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030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8829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3039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197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452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2388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2291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13399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13080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13006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0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2990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거주비율이 높은 지역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(top10)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</a:t>
            </a:r>
            <a:endParaRPr lang="en-US" altLang="ko-KR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56083"/>
              </p:ext>
            </p:extLst>
          </p:nvPr>
        </p:nvGraphicFramePr>
        <p:xfrm>
          <a:off x="6522731" y="0"/>
          <a:ext cx="11765269" cy="10287002"/>
        </p:xfrm>
        <a:graphic>
          <a:graphicData uri="http://schemas.openxmlformats.org/drawingml/2006/table">
            <a:tbl>
              <a:tblPr/>
              <a:tblGrid>
                <a:gridCol w="2700778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956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030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8829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3039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197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452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9362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70676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63781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71586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9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t="10001" r="15662" b="3333"/>
          <a:stretch/>
        </p:blipFill>
        <p:spPr>
          <a:xfrm>
            <a:off x="6261758" y="-1"/>
            <a:ext cx="12026242" cy="102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7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9260" r="15556" b="1852"/>
          <a:stretch/>
        </p:blipFill>
        <p:spPr>
          <a:xfrm>
            <a:off x="6261758" y="-1"/>
            <a:ext cx="12026242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6788" y="2217298"/>
            <a:ext cx="6634425" cy="535766"/>
            <a:chOff x="0" y="0"/>
            <a:chExt cx="1747338" cy="1411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338" cy="141107"/>
            </a:xfrm>
            <a:custGeom>
              <a:avLst/>
              <a:gdLst/>
              <a:ahLst/>
              <a:cxnLst/>
              <a:rect l="l" t="t" r="r" b="b"/>
              <a:pathLst>
                <a:path w="1747338" h="141107">
                  <a:moveTo>
                    <a:pt x="0" y="0"/>
                  </a:moveTo>
                  <a:lnTo>
                    <a:pt x="1747338" y="0"/>
                  </a:lnTo>
                  <a:lnTo>
                    <a:pt x="1747338" y="141107"/>
                  </a:lnTo>
                  <a:lnTo>
                    <a:pt x="0" y="141107"/>
                  </a:lnTo>
                  <a:close/>
                </a:path>
              </a:pathLst>
            </a:custGeom>
            <a:solidFill>
              <a:srgbClr val="FFDC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47338" cy="188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26787" y="1341722"/>
            <a:ext cx="6634425" cy="167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ko-KR" altLang="en-US" sz="80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 순서</a:t>
            </a:r>
            <a:endParaRPr lang="en-US" sz="80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42151" y="3972526"/>
            <a:ext cx="2623421" cy="3280663"/>
            <a:chOff x="1112772" y="4111856"/>
            <a:chExt cx="2623421" cy="3280663"/>
          </a:xfrm>
        </p:grpSpPr>
        <p:grpSp>
          <p:nvGrpSpPr>
            <p:cNvPr id="8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12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endParaRPr lang="en-US" altLang="ko-KR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배경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목표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1627" y="3942360"/>
            <a:ext cx="2623421" cy="3280663"/>
            <a:chOff x="1112772" y="4111856"/>
            <a:chExt cx="2623421" cy="3280663"/>
          </a:xfrm>
        </p:grpSpPr>
        <p:grpSp>
          <p:nvGrpSpPr>
            <p:cNvPr id="22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26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14"/>
            <p:cNvSpPr txBox="1"/>
            <p:nvPr/>
          </p:nvSpPr>
          <p:spPr>
            <a:xfrm>
              <a:off x="1112772" y="4308448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5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041103" y="3924300"/>
            <a:ext cx="2623421" cy="3280663"/>
            <a:chOff x="1112772" y="4111856"/>
            <a:chExt cx="2623421" cy="3280663"/>
          </a:xfrm>
        </p:grpSpPr>
        <p:grpSp>
          <p:nvGrpSpPr>
            <p:cNvPr id="29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TextBox 14"/>
            <p:cNvSpPr txBox="1"/>
            <p:nvPr/>
          </p:nvSpPr>
          <p:spPr>
            <a:xfrm>
              <a:off x="1112772" y="4349939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</a:t>
              </a:r>
              <a:endParaRPr lang="en-US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탐색적 분석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140579" y="3933073"/>
            <a:ext cx="2623421" cy="3639736"/>
            <a:chOff x="1112772" y="4111856"/>
            <a:chExt cx="2623421" cy="3639736"/>
          </a:xfrm>
        </p:grpSpPr>
        <p:grpSp>
          <p:nvGrpSpPr>
            <p:cNvPr id="36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0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TextBox 14"/>
            <p:cNvSpPr txBox="1"/>
            <p:nvPr/>
          </p:nvSpPr>
          <p:spPr>
            <a:xfrm>
              <a:off x="1112772" y="4636483"/>
              <a:ext cx="2623421" cy="719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40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4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TextBox 15"/>
            <p:cNvSpPr txBox="1"/>
            <p:nvPr/>
          </p:nvSpPr>
          <p:spPr>
            <a:xfrm>
              <a:off x="1152067" y="6674374"/>
              <a:ext cx="2544829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결과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과제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발전 계획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9260" r="15557" b="1852"/>
          <a:stretch/>
        </p:blipFill>
        <p:spPr>
          <a:xfrm>
            <a:off x="6261758" y="-1"/>
            <a:ext cx="12026242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7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탐색적 분석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028700" y="2333518"/>
            <a:ext cx="15354300" cy="2628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시계열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 확보를 통한 인과 관계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특성 다양화 및 정교화 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778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554157" y="919603"/>
            <a:ext cx="2531268" cy="96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비교</a:t>
            </a:r>
            <a:endParaRPr lang="en-US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028700" y="2333518"/>
            <a:ext cx="503683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양식음식점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일식음식점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</a:p>
          <a:p>
            <a:pPr algn="just">
              <a:lnSpc>
                <a:spcPts val="3226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애완동물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치킨전문점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40156"/>
              </p:ext>
            </p:extLst>
          </p:nvPr>
        </p:nvGraphicFramePr>
        <p:xfrm>
          <a:off x="7799105" y="0"/>
          <a:ext cx="10488895" cy="10287003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0.53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0.387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-0.291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061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-0.772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-0.644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-0.128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8537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-0.289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9842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0.122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-0.298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-0.279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4996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0.238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0.099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0.168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6070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-0.033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0.458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-0.176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-0.294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-0.016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0.074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0.185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-0.306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-0.476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0.064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-0.137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0.515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0.504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0.613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0.226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-0.297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-0.189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0.257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0.434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기타대학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0.039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0.081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57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982835" y="919603"/>
            <a:ext cx="1673913" cy="96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533996"/>
              </p:ext>
            </p:extLst>
          </p:nvPr>
        </p:nvGraphicFramePr>
        <p:xfrm>
          <a:off x="7799105" y="0"/>
          <a:ext cx="10488895" cy="10287003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후진제거법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-0.644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-0.63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-0.237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061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8537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9842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0.048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4996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6070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기타대학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0.081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0.093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0.099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0.344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0.388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0.522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6" name="TextBox 8"/>
          <p:cNvSpPr txBox="1"/>
          <p:nvPr/>
        </p:nvSpPr>
        <p:spPr>
          <a:xfrm>
            <a:off x="1028700" y="2333518"/>
            <a:ext cx="6299858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</a:p>
          <a:p>
            <a:pPr algn="just">
              <a:lnSpc>
                <a:spcPts val="3226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애완동물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77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982835" y="919603"/>
            <a:ext cx="167391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20880"/>
              </p:ext>
            </p:extLst>
          </p:nvPr>
        </p:nvGraphicFramePr>
        <p:xfrm>
          <a:off x="7799105" y="0"/>
          <a:ext cx="10488895" cy="10287003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후진제거법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-0.476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-0.617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-0.279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-0.387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061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8537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-0.363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9842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4996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6070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0.185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0.168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0.151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0.195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0.464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0.336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0.561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-0.137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기타대학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6" name="TextBox 8"/>
          <p:cNvSpPr txBox="1"/>
          <p:nvPr/>
        </p:nvSpPr>
        <p:spPr>
          <a:xfrm>
            <a:off x="1028700" y="2333518"/>
            <a:ext cx="6299858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일식음식점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</a:p>
          <a:p>
            <a:pPr algn="just">
              <a:lnSpc>
                <a:spcPts val="3226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치킨전문점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분식전문점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788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이후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15354300" cy="1217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설명은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설명하는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것을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의미합니다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982835" y="919603"/>
            <a:ext cx="167391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준비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474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분석결과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15354300" cy="1217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설명은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설명하는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것을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의미합니다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32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309489"/>
            <a:chOff x="609600" y="723900"/>
            <a:chExt cx="7658100" cy="1309489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6000" dirty="0" err="1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발전사항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15354300" cy="1217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설명은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등을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설명하는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것을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spc="1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의미합니다</a:t>
            </a:r>
            <a:r>
              <a:rPr lang="en-US" sz="2800" spc="1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8105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0853" y="3748871"/>
            <a:ext cx="7326293" cy="148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24824" y="5540725"/>
            <a:ext cx="5438352" cy="69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2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sz="4232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13944600" cy="1309489"/>
            <a:chOff x="609600" y="723900"/>
            <a:chExt cx="13944600" cy="1309489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13487400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 프로젝트 결과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6"/>
          <p:cNvSpPr/>
          <p:nvPr/>
        </p:nvSpPr>
        <p:spPr>
          <a:xfrm>
            <a:off x="1066800" y="5674297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BCB17C9-AEAE-3158-F36D-51825ECDF188}"/>
              </a:ext>
            </a:extLst>
          </p:cNvPr>
          <p:cNvSpPr txBox="1"/>
          <p:nvPr/>
        </p:nvSpPr>
        <p:spPr>
          <a:xfrm>
            <a:off x="1066800" y="3162300"/>
            <a:ext cx="13251828" cy="210314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✅</a:t>
            </a:r>
            <a:r>
              <a:rPr lang="en-US" altLang="ko-KR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프로젝트 결과</a:t>
            </a:r>
            <a:endParaRPr lang="en-US" altLang="ko-KR" sz="36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지역에 따라 </a:t>
            </a:r>
            <a:r>
              <a:rPr lang="en-US" altLang="ko-KR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다름</a:t>
            </a:r>
            <a:endParaRPr lang="en-US" altLang="ko-KR" sz="30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 </a:t>
            </a:r>
            <a:r>
              <a:rPr lang="en-US" altLang="ko-KR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비율에 따라 지역의 특성이 다름 </a:t>
            </a:r>
            <a:endParaRPr lang="en-US" altLang="ko-KR" sz="30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CB17C9-AEAE-3158-F36D-51825ECDF188}"/>
              </a:ext>
            </a:extLst>
          </p:cNvPr>
          <p:cNvSpPr txBox="1"/>
          <p:nvPr/>
        </p:nvSpPr>
        <p:spPr>
          <a:xfrm>
            <a:off x="1066800" y="6131497"/>
            <a:ext cx="13251828" cy="210314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✳</a:t>
            </a:r>
            <a:r>
              <a:rPr lang="en-US" altLang="ko-KR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방안</a:t>
            </a:r>
            <a:endParaRPr lang="en-US" altLang="ko-KR" sz="36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시계열</a:t>
            </a: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 확보를 통한 인과 관계 확인</a:t>
            </a:r>
            <a:endParaRPr lang="en-US" altLang="ko-KR" sz="30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 다양화 및 정교화 </a:t>
            </a:r>
            <a:endParaRPr lang="en-US" altLang="ko-KR" sz="30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AutoShape 6"/>
          <p:cNvSpPr/>
          <p:nvPr/>
        </p:nvSpPr>
        <p:spPr>
          <a:xfrm>
            <a:off x="1066800" y="8944638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6"/>
          <p:cNvSpPr/>
          <p:nvPr/>
        </p:nvSpPr>
        <p:spPr>
          <a:xfrm>
            <a:off x="1066800" y="2705100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191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목표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15354300" cy="5783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 확보를 통한 인과 관계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2022~2024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지역특성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2022~2023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업종정보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2022~2024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특성 다양화 및 정교화 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변화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정보 세분화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정보와의 결합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상권 데이터 확보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2022 ~ 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05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65660"/>
              </p:ext>
            </p:extLst>
          </p:nvPr>
        </p:nvGraphicFramePr>
        <p:xfrm>
          <a:off x="914400" y="2552700"/>
          <a:ext cx="16611600" cy="6343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70485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시민생활 데이터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행정동단위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관심집단수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(https://data.seoul.go.kr/)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가구수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분포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인구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70485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수</a:t>
                      </a:r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254222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금융기관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금융기관의 각 자치구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점포 현황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금융기관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종사자수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u="sng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사업체현황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종사자수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산업대분류별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취업자 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endParaRPr lang="en-US" altLang="ko-KR" u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산업대분류별 사업체</a:t>
                      </a:r>
                      <a:r>
                        <a:rPr lang="ko-KR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43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유통업체현황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대형마트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백화점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복합쇼핑몰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소상공인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쇼핑센터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전문점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유통업체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 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 외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구분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6358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대학 및 전문대학 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</a:t>
                      </a:r>
                      <a:endParaRPr lang="ko-KR" altLang="en-US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서울시내 대학 및 전문대학의 종류별 학교명 및 상태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주소등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관련 정보</a:t>
                      </a:r>
                      <a:endParaRPr lang="ko-KR" altLang="en-US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 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 대학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상권분석서비스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집객시설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소득소비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추정매출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2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90428"/>
              </p:ext>
            </p:extLst>
          </p:nvPr>
        </p:nvGraphicFramePr>
        <p:xfrm>
          <a:off x="914400" y="2552700"/>
          <a:ext cx="16611600" cy="5047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센서스용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행정구역 경계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시군구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읍면동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통계지리정보서비스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://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sgis.kostat.go.kr/view/index)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 통계에 따라 경계를 구분하여 나타낸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센서스경계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센서스의 행정동 경계에 대한 공간정보 및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속성정보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SHP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행정구역 코드</a:t>
                      </a:r>
                      <a:endParaRPr lang="ko-KR" altLang="en-US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행정동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코드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103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전국지가변동률조사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 부동산통계정보시스템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(R-ONE)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  <a:t/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(https://www.reb.or.kr/r-one/main.do)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한국감정원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제공하는 전국지가변동률조사 중 지가변동률 데이터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변동률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138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데이터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데이터개방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(https://www.localdata.go.kr/main.do)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종의 인허가를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카테고리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36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그룹으로 분류</a:t>
                      </a:r>
                    </a:p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식품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생활 등 관련 인허가 정보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 내 업체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17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12573000" cy="1309489"/>
            <a:chOff x="609600" y="723900"/>
            <a:chExt cx="12573000" cy="1309489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12115800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변수 변경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TextBox 8"/>
          <p:cNvSpPr txBox="1"/>
          <p:nvPr/>
        </p:nvSpPr>
        <p:spPr>
          <a:xfrm>
            <a:off x="1028700" y="2333518"/>
            <a:ext cx="15354300" cy="683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업종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지역내 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 만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명당 업종 수</a:t>
            </a:r>
            <a:endParaRPr lang="ko-KR" altLang="en-US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- 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지역내 음식점 수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인구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10000</a:t>
            </a: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특성 다양화 및 정교화 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변화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세탁업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영화상영관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약국 등 제외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정보 세분화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)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양식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일식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ko-KR" altLang="en-US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정보와의 결합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상권 데이터 확보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2022 ~ 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업종별 매출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등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64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endParaRPr lang="en-US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13195"/>
          <a:stretch/>
        </p:blipFill>
        <p:spPr>
          <a:xfrm>
            <a:off x="6120000" y="5400000"/>
            <a:ext cx="12115800" cy="4343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 b="12738"/>
          <a:stretch/>
        </p:blipFill>
        <p:spPr>
          <a:xfrm>
            <a:off x="6120000" y="540000"/>
            <a:ext cx="1212886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8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96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 분포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14584"/>
          <a:stretch/>
        </p:blipFill>
        <p:spPr>
          <a:xfrm>
            <a:off x="6120000" y="5400000"/>
            <a:ext cx="12039600" cy="426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b="14584"/>
          <a:stretch/>
        </p:blipFill>
        <p:spPr>
          <a:xfrm>
            <a:off x="6120000" y="540000"/>
            <a:ext cx="12039600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4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1645</Words>
  <Application>Microsoft Office PowerPoint</Application>
  <PresentationFormat>사용자 지정</PresentationFormat>
  <Paragraphs>838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나눔고딕 ExtraBold</vt:lpstr>
      <vt:lpstr>맑은 고딕</vt:lpstr>
      <vt:lpstr>Arial</vt:lpstr>
      <vt:lpstr>윤고딕 Medium</vt:lpstr>
      <vt:lpstr>나눔고딕</vt:lpstr>
      <vt:lpstr>Calibri</vt:lpstr>
      <vt:lpstr>Tahoma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깔끔한 포트폴리오 발표 프레젠테이션</dc:title>
  <cp:lastModifiedBy>tjoeun</cp:lastModifiedBy>
  <cp:revision>82</cp:revision>
  <dcterms:created xsi:type="dcterms:W3CDTF">2006-08-16T00:00:00Z</dcterms:created>
  <dcterms:modified xsi:type="dcterms:W3CDTF">2024-04-25T07:37:32Z</dcterms:modified>
  <dc:identifier>DAGDYD36Dpw</dc:identifier>
</cp:coreProperties>
</file>